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66" autoAdjust="0"/>
  </p:normalViewPr>
  <p:slideViewPr>
    <p:cSldViewPr snapToGrid="0">
      <p:cViewPr varScale="1">
        <p:scale>
          <a:sx n="118" d="100"/>
          <a:sy n="118" d="100"/>
        </p:scale>
        <p:origin x="14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748968" y="6506576"/>
            <a:ext cx="593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To submit your abstract and to register visit: </a:t>
            </a:r>
            <a:r>
              <a:rPr lang="en-GB" sz="1400" b="1" dirty="0">
                <a:solidFill>
                  <a:schemeClr val="bg1"/>
                </a:solidFill>
                <a:latin typeface="Helvetica Light" pitchFamily="34" charset="0"/>
              </a:rPr>
              <a:t>cell.com/symposia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018965"/>
            <a:ext cx="9144000" cy="19231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1299031"/>
            <a:ext cx="9144000" cy="192314"/>
          </a:xfrm>
          <a:prstGeom prst="rect">
            <a:avLst/>
          </a:prstGeom>
          <a:solidFill>
            <a:srgbClr val="005C90"/>
          </a:solidFill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17018" y="3573707"/>
            <a:ext cx="1193800" cy="2722318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00930" y="3697951"/>
            <a:ext cx="1270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Extended abstract submission deadline 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Feb 3, 2023</a:t>
            </a:r>
          </a:p>
          <a:p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400" b="1" dirty="0">
                <a:solidFill>
                  <a:schemeClr val="bg1"/>
                </a:solidFill>
                <a:cs typeface="Calibri Light" panose="020F0302020204030204" pitchFamily="34" charset="0"/>
              </a:rPr>
              <a:t>Early registration discount deadline </a:t>
            </a:r>
          </a:p>
          <a:p>
            <a:r>
              <a:rPr lang="en-GB" sz="1400" b="1" dirty="0">
                <a:solidFill>
                  <a:schemeClr val="bg1"/>
                </a:solidFill>
                <a:cs typeface="Calibri Light" panose="020F0302020204030204" pitchFamily="34" charset="0"/>
              </a:rPr>
              <a:t>March 3, 2023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2665" y="169045"/>
            <a:ext cx="8455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5C90"/>
                </a:solidFill>
                <a:latin typeface="Helvetica" pitchFamily="34" charset="0"/>
              </a:rPr>
              <a:t>Neurometabolism</a:t>
            </a:r>
            <a:r>
              <a:rPr lang="en-GB" sz="2400" b="1" dirty="0">
                <a:solidFill>
                  <a:srgbClr val="005C90"/>
                </a:solidFill>
                <a:latin typeface="Helvetica" pitchFamily="34" charset="0"/>
              </a:rPr>
              <a:t> in health and disease</a:t>
            </a:r>
          </a:p>
          <a:p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in partnership with the Institute of Molecular and Cell Biology, A*STAR </a:t>
            </a:r>
          </a:p>
          <a:p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Research Entities, Singapore | April 26–28, 2023 | Singapore </a:t>
            </a:r>
          </a:p>
        </p:txBody>
      </p:sp>
      <p:pic>
        <p:nvPicPr>
          <p:cNvPr id="1026" name="Picture 2" descr="X:\elsevier\cell press\Powerpoint Slides\symposia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21" y="101604"/>
            <a:ext cx="1215144" cy="11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0" y="1496786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87018" y="3429000"/>
            <a:ext cx="7120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Keynote Speakers:</a:t>
            </a:r>
          </a:p>
          <a:p>
            <a:r>
              <a:rPr lang="en-GB" sz="1600" b="1" dirty="0"/>
              <a:t>Jeffrey Friedman</a:t>
            </a:r>
            <a:r>
              <a:rPr lang="en-GB" sz="1600" dirty="0"/>
              <a:t>, USA</a:t>
            </a:r>
          </a:p>
          <a:p>
            <a:endParaRPr lang="en-GB" sz="16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Confirmed Speakers:</a:t>
            </a:r>
            <a:endParaRPr lang="en-GB" sz="9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/>
              <a:t>Ivan De Araujo, </a:t>
            </a:r>
            <a:r>
              <a:rPr lang="en-GB" sz="1600" dirty="0"/>
              <a:t>USA  </a:t>
            </a:r>
          </a:p>
          <a:p>
            <a:r>
              <a:rPr lang="en-GB" sz="1600" b="1" dirty="0"/>
              <a:t>Jens </a:t>
            </a:r>
            <a:r>
              <a:rPr lang="en-GB" sz="1600" b="1" dirty="0" err="1"/>
              <a:t>Brüning</a:t>
            </a:r>
            <a:r>
              <a:rPr lang="en-GB" sz="1600" dirty="0"/>
              <a:t>, Germany  </a:t>
            </a:r>
          </a:p>
          <a:p>
            <a:r>
              <a:rPr lang="en-GB" sz="1600" b="1" dirty="0"/>
              <a:t>Isaac Chiu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Daniela Cota</a:t>
            </a:r>
            <a:r>
              <a:rPr lang="en-GB" sz="1600" dirty="0"/>
              <a:t>, France</a:t>
            </a:r>
          </a:p>
          <a:p>
            <a:r>
              <a:rPr lang="en-GB" sz="1600" b="1" dirty="0"/>
              <a:t>Alain </a:t>
            </a:r>
            <a:r>
              <a:rPr lang="en-GB" sz="1600" b="1" dirty="0" err="1"/>
              <a:t>Dagher</a:t>
            </a:r>
            <a:r>
              <a:rPr lang="en-GB" sz="1600" dirty="0"/>
              <a:t>, Canada</a:t>
            </a:r>
          </a:p>
          <a:p>
            <a:r>
              <a:rPr lang="en-GB" sz="1600" b="1" dirty="0"/>
              <a:t>Sabrina </a:t>
            </a:r>
            <a:r>
              <a:rPr lang="en-GB" sz="1600" b="1" dirty="0" err="1"/>
              <a:t>Diano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Ana </a:t>
            </a:r>
            <a:r>
              <a:rPr lang="en-GB" sz="1600" b="1" dirty="0" err="1"/>
              <a:t>Domingos</a:t>
            </a:r>
            <a:r>
              <a:rPr lang="en-GB" sz="1600" dirty="0"/>
              <a:t>, UK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-7254" y="3018965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02916" y="4444054"/>
            <a:ext cx="280648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Yu Fu</a:t>
            </a:r>
            <a:r>
              <a:rPr lang="en-GB" sz="1600" dirty="0"/>
              <a:t>, Singapore  </a:t>
            </a:r>
          </a:p>
          <a:p>
            <a:r>
              <a:rPr lang="en-GB" sz="1600" b="1" dirty="0"/>
              <a:t>Tamas Horvath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Holly Ingraham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Martin </a:t>
            </a:r>
            <a:r>
              <a:rPr lang="en-GB" sz="1600" b="1" dirty="0" err="1"/>
              <a:t>Klingenspor</a:t>
            </a:r>
            <a:r>
              <a:rPr lang="en-GB" sz="1600" dirty="0"/>
              <a:t>, Germany</a:t>
            </a:r>
          </a:p>
          <a:p>
            <a:r>
              <a:rPr lang="en-GB" sz="1600" b="1" dirty="0"/>
              <a:t>Yulong Li</a:t>
            </a:r>
            <a:r>
              <a:rPr lang="en-GB" sz="1600" dirty="0"/>
              <a:t>, China</a:t>
            </a:r>
          </a:p>
          <a:p>
            <a:r>
              <a:rPr lang="en-GB" sz="1600" b="1" dirty="0"/>
              <a:t>Christian </a:t>
            </a:r>
            <a:r>
              <a:rPr lang="en-GB" sz="1600" b="1" dirty="0" err="1"/>
              <a:t>Luscher</a:t>
            </a:r>
            <a:r>
              <a:rPr lang="en-GB" sz="1600" dirty="0"/>
              <a:t>, Switzerland</a:t>
            </a:r>
          </a:p>
          <a:p>
            <a:r>
              <a:rPr lang="en-GB" sz="1600" b="1" dirty="0"/>
              <a:t>Irene Miguel-</a:t>
            </a:r>
            <a:r>
              <a:rPr lang="en-GB" sz="1600" b="1" dirty="0" err="1"/>
              <a:t>Aliaga</a:t>
            </a:r>
            <a:r>
              <a:rPr lang="en-GB" sz="1600" dirty="0"/>
              <a:t>, UK</a:t>
            </a:r>
          </a:p>
          <a:p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248398" y="3607415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/>
          </a:p>
          <a:p>
            <a:r>
              <a:rPr lang="en-GB" sz="1400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56600" y="4437803"/>
            <a:ext cx="2887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Róisín M. Owens</a:t>
            </a:r>
            <a:r>
              <a:rPr lang="en-GB" sz="1600" dirty="0"/>
              <a:t>, UK</a:t>
            </a:r>
          </a:p>
          <a:p>
            <a:r>
              <a:rPr lang="en-GB" sz="1600" b="1" dirty="0" err="1"/>
              <a:t>Soyoung</a:t>
            </a:r>
            <a:r>
              <a:rPr lang="en-GB" sz="1600" b="1" dirty="0"/>
              <a:t> Park</a:t>
            </a:r>
            <a:r>
              <a:rPr lang="en-GB" sz="1600" dirty="0"/>
              <a:t>, Germany</a:t>
            </a:r>
          </a:p>
          <a:p>
            <a:r>
              <a:rPr lang="en-GB" sz="1600" b="1" dirty="0"/>
              <a:t>Greg S.B. Suh</a:t>
            </a:r>
            <a:r>
              <a:rPr lang="en-GB" sz="1600" dirty="0"/>
              <a:t>, Korea</a:t>
            </a:r>
          </a:p>
          <a:p>
            <a:r>
              <a:rPr lang="en-GB" sz="1600" b="1" dirty="0"/>
              <a:t>Marc </a:t>
            </a:r>
            <a:r>
              <a:rPr lang="en-GB" sz="1600" b="1" dirty="0" err="1"/>
              <a:t>Tittgemeyer</a:t>
            </a:r>
            <a:r>
              <a:rPr lang="en-GB" sz="1600" dirty="0"/>
              <a:t>, Germany</a:t>
            </a:r>
          </a:p>
          <a:p>
            <a:r>
              <a:rPr lang="en-GB" sz="1600" b="1"/>
              <a:t>José </a:t>
            </a:r>
            <a:r>
              <a:rPr lang="en-GB" sz="1600" b="1" dirty="0"/>
              <a:t>Henrique </a:t>
            </a:r>
            <a:r>
              <a:rPr lang="en-GB" sz="1600" b="1" dirty="0" err="1"/>
              <a:t>Veiga</a:t>
            </a:r>
            <a:r>
              <a:rPr lang="en-GB" sz="1600" b="1" dirty="0"/>
              <a:t>-Fernandes</a:t>
            </a:r>
            <a:r>
              <a:rPr lang="en-GB" sz="1600" dirty="0"/>
              <a:t>, Portugal</a:t>
            </a:r>
          </a:p>
        </p:txBody>
      </p:sp>
      <p:pic>
        <p:nvPicPr>
          <p:cNvPr id="13" name="Picture 12" descr="A picture containing water, outdoor, scene, river&#10;&#10;Description automatically generated">
            <a:extLst>
              <a:ext uri="{FF2B5EF4-FFF2-40B4-BE49-F238E27FC236}">
                <a16:creationId xmlns:a16="http://schemas.microsoft.com/office/drawing/2014/main" id="{AA7A52B7-E517-1781-F153-E90F37AEB8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09" b="24078"/>
          <a:stretch/>
        </p:blipFill>
        <p:spPr>
          <a:xfrm>
            <a:off x="8930" y="1463317"/>
            <a:ext cx="9129492" cy="1582620"/>
          </a:xfrm>
          <a:prstGeom prst="rect">
            <a:avLst/>
          </a:prstGeom>
        </p:spPr>
      </p:pic>
      <p:pic>
        <p:nvPicPr>
          <p:cNvPr id="19" name="Picture 18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A9E0DD80-004B-40C7-8156-BE36171EC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908" y="288002"/>
            <a:ext cx="1309630" cy="79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157</Words>
  <Application>Microsoft Office PowerPoint</Application>
  <PresentationFormat>On-screen Show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Marie Treadwell</cp:lastModifiedBy>
  <cp:revision>60</cp:revision>
  <dcterms:created xsi:type="dcterms:W3CDTF">2014-01-17T12:04:21Z</dcterms:created>
  <dcterms:modified xsi:type="dcterms:W3CDTF">2023-01-31T11:11:41Z</dcterms:modified>
</cp:coreProperties>
</file>